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14"/>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15"/>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gif"/><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extLst/>
          </a:blip>
          <a:srcRect l="1483" t="0" r="0" b="8610"/>
          <a:stretch>
            <a:fillRect/>
          </a:stretch>
        </p:blipFill>
        <p:spPr>
          <a:xfrm>
            <a:off x="55902" y="7932444"/>
            <a:ext cx="8200275" cy="5646821"/>
          </a:xfrm>
          <a:prstGeom prst="rect">
            <a:avLst/>
          </a:prstGeom>
          <a:ln w="12700">
            <a:miter lim="400000"/>
          </a:ln>
        </p:spPr>
      </p:pic>
      <p:sp>
        <p:nvSpPr>
          <p:cNvPr id="120" name="Basic Video Processing"/>
          <p:cNvSpPr txBox="1"/>
          <p:nvPr>
            <p:ph type="ctrTitle"/>
          </p:nvPr>
        </p:nvSpPr>
        <p:spPr>
          <a:xfrm>
            <a:off x="1777999" y="1110048"/>
            <a:ext cx="20828001" cy="4648201"/>
          </a:xfrm>
          <a:prstGeom prst="rect">
            <a:avLst/>
          </a:prstGeom>
        </p:spPr>
        <p:txBody>
          <a:bodyPr/>
          <a:lstStyle>
            <a:lvl1pPr>
              <a:defRPr>
                <a:latin typeface="Impact"/>
                <a:ea typeface="Impact"/>
                <a:cs typeface="Impact"/>
                <a:sym typeface="Impact"/>
              </a:defRPr>
            </a:lvl1pPr>
          </a:lstStyle>
          <a:p>
            <a:pPr/>
            <a:r>
              <a:t>Basic Video Processing</a:t>
            </a:r>
          </a:p>
        </p:txBody>
      </p:sp>
      <p:sp>
        <p:nvSpPr>
          <p:cNvPr id="121" name="Activity 11…"/>
          <p:cNvSpPr txBox="1"/>
          <p:nvPr>
            <p:ph type="subTitle" sz="quarter" idx="1"/>
          </p:nvPr>
        </p:nvSpPr>
        <p:spPr>
          <a:xfrm>
            <a:off x="1777999" y="6185355"/>
            <a:ext cx="20828001" cy="1950197"/>
          </a:xfrm>
          <a:prstGeom prst="rect">
            <a:avLst/>
          </a:prstGeom>
        </p:spPr>
        <p:txBody>
          <a:bodyPr/>
          <a:lstStyle/>
          <a:p>
            <a:pPr defTabSz="800735">
              <a:defRPr sz="5432"/>
            </a:pPr>
            <a:r>
              <a:t>Activity 11</a:t>
            </a:r>
          </a:p>
          <a:p>
            <a:pPr defTabSz="800735">
              <a:defRPr sz="6790"/>
            </a:pPr>
            <a:r>
              <a:t>Kenneth M. Leo</a:t>
            </a:r>
          </a:p>
        </p:txBody>
      </p:sp>
      <p:pic>
        <p:nvPicPr>
          <p:cNvPr id="122" name="Screen Shot 2019-10-16 at 2.09.10 PM.png" descr="Screen Shot 2019-10-16 at 2.09.10 PM.png"/>
          <p:cNvPicPr>
            <a:picLocks noChangeAspect="1"/>
          </p:cNvPicPr>
          <p:nvPr/>
        </p:nvPicPr>
        <p:blipFill>
          <a:blip r:embed="rId3">
            <a:extLst/>
          </a:blip>
          <a:srcRect l="0" t="0" r="33524" b="2932"/>
          <a:stretch>
            <a:fillRect/>
          </a:stretch>
        </p:blipFill>
        <p:spPr>
          <a:xfrm>
            <a:off x="15116928" y="8562657"/>
            <a:ext cx="8991140" cy="511059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What experiments did we do?"/>
          <p:cNvSpPr txBox="1"/>
          <p:nvPr>
            <p:ph type="title"/>
          </p:nvPr>
        </p:nvSpPr>
        <p:spPr>
          <a:prstGeom prst="rect">
            <a:avLst/>
          </a:prstGeom>
        </p:spPr>
        <p:txBody>
          <a:bodyPr/>
          <a:lstStyle/>
          <a:p>
            <a:pPr/>
            <a:r>
              <a:t>What experiments did we do?</a:t>
            </a:r>
          </a:p>
        </p:txBody>
      </p:sp>
      <p:sp>
        <p:nvSpPr>
          <p:cNvPr id="125" name="With the help of my friends (Ares, Ymman, Liana), we were able to do two different types of experiments. These experiments both measured the acceleration due to gravity g but with different approaches. The first experiment was an inclined plane experiment while the second experiment was a pendulum experiment.…"/>
          <p:cNvSpPr txBox="1"/>
          <p:nvPr>
            <p:ph type="body" idx="1"/>
          </p:nvPr>
        </p:nvSpPr>
        <p:spPr>
          <a:prstGeom prst="rect">
            <a:avLst/>
          </a:prstGeom>
        </p:spPr>
        <p:txBody>
          <a:bodyPr anchor="t"/>
          <a:lstStyle/>
          <a:p>
            <a:pPr marL="0" indent="0" algn="just">
              <a:buSzTx/>
              <a:buNone/>
            </a:pPr>
            <a:r>
              <a:t>With the help of my friends (Ares, Ymman, Liana), we were able to do two different types of experiments. These experiments both measured the acceleration due to gravity </a:t>
            </a:r>
            <a:r>
              <a:rPr i="1"/>
              <a:t>g</a:t>
            </a:r>
            <a:r>
              <a:t> but with different approaches. The first experiment was an </a:t>
            </a:r>
            <a:r>
              <a:rPr b="1"/>
              <a:t>inclined plane experiment</a:t>
            </a:r>
            <a:r>
              <a:t> while the second experiment was a </a:t>
            </a:r>
            <a:r>
              <a:rPr b="1"/>
              <a:t>pendulum experiment</a:t>
            </a:r>
            <a:r>
              <a:t>.</a:t>
            </a:r>
          </a:p>
          <a:p>
            <a:pPr algn="just">
              <a:defRPr b="1"/>
            </a:pPr>
            <a:r>
              <a:t>Inclined plane experiment </a:t>
            </a:r>
            <a:r>
              <a:rPr b="0"/>
              <a:t>- we used a tennis ball and rolled it in an inclined surface with negligible friction to assume rolling without slipping condition.</a:t>
            </a:r>
            <a:endParaRPr b="0"/>
          </a:p>
          <a:p>
            <a:pPr algn="just">
              <a:defRPr b="1"/>
            </a:pPr>
            <a:r>
              <a:t>Pendulum experiment</a:t>
            </a:r>
            <a:r>
              <a:rPr b="0"/>
              <a:t> - we used the same tennis ball and attached it to an almost massless string to allow us to have a simple pendulum.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Materials"/>
          <p:cNvSpPr txBox="1"/>
          <p:nvPr>
            <p:ph type="title"/>
          </p:nvPr>
        </p:nvSpPr>
        <p:spPr>
          <a:prstGeom prst="rect">
            <a:avLst/>
          </a:prstGeom>
        </p:spPr>
        <p:txBody>
          <a:bodyPr/>
          <a:lstStyle/>
          <a:p>
            <a:pPr/>
            <a:r>
              <a:t>Materials</a:t>
            </a:r>
          </a:p>
        </p:txBody>
      </p:sp>
      <p:sp>
        <p:nvSpPr>
          <p:cNvPr id="128" name="Tennis ball…"/>
          <p:cNvSpPr txBox="1"/>
          <p:nvPr>
            <p:ph type="body" idx="1"/>
          </p:nvPr>
        </p:nvSpPr>
        <p:spPr>
          <a:prstGeom prst="rect">
            <a:avLst/>
          </a:prstGeom>
        </p:spPr>
        <p:txBody>
          <a:bodyPr anchor="t"/>
          <a:lstStyle/>
          <a:p>
            <a:pPr/>
            <a:r>
              <a:t>Tennis ball</a:t>
            </a:r>
          </a:p>
          <a:p>
            <a:pPr>
              <a:spcBef>
                <a:spcPts val="1000"/>
              </a:spcBef>
            </a:pPr>
            <a:r>
              <a:t>String</a:t>
            </a:r>
          </a:p>
          <a:p>
            <a:pPr>
              <a:spcBef>
                <a:spcPts val="1000"/>
              </a:spcBef>
            </a:pPr>
            <a:r>
              <a:t>Ramp</a:t>
            </a:r>
          </a:p>
          <a:p>
            <a:pPr>
              <a:spcBef>
                <a:spcPts val="1000"/>
              </a:spcBef>
            </a:pPr>
            <a:r>
              <a:t>iPhone (camera: 30 fps)</a:t>
            </a:r>
          </a:p>
        </p:txBody>
      </p:sp>
      <p:pic>
        <p:nvPicPr>
          <p:cNvPr id="129" name="Image" descr="Image"/>
          <p:cNvPicPr>
            <a:picLocks noChangeAspect="1"/>
          </p:cNvPicPr>
          <p:nvPr/>
        </p:nvPicPr>
        <p:blipFill>
          <a:blip r:embed="rId2">
            <a:extLst/>
          </a:blip>
          <a:stretch>
            <a:fillRect/>
          </a:stretch>
        </p:blipFill>
        <p:spPr>
          <a:xfrm>
            <a:off x="1371885" y="7805571"/>
            <a:ext cx="3338953" cy="3338953"/>
          </a:xfrm>
          <a:prstGeom prst="rect">
            <a:avLst/>
          </a:prstGeom>
          <a:ln w="12700">
            <a:miter lim="400000"/>
          </a:ln>
        </p:spPr>
      </p:pic>
      <p:pic>
        <p:nvPicPr>
          <p:cNvPr id="130" name="Image" descr="Image"/>
          <p:cNvPicPr>
            <a:picLocks noChangeAspect="1"/>
          </p:cNvPicPr>
          <p:nvPr/>
        </p:nvPicPr>
        <p:blipFill>
          <a:blip r:embed="rId3">
            <a:extLst/>
          </a:blip>
          <a:stretch>
            <a:fillRect/>
          </a:stretch>
        </p:blipFill>
        <p:spPr>
          <a:xfrm>
            <a:off x="6285678" y="7590507"/>
            <a:ext cx="3769081" cy="3769081"/>
          </a:xfrm>
          <a:prstGeom prst="rect">
            <a:avLst/>
          </a:prstGeom>
          <a:ln w="12700">
            <a:miter lim="400000"/>
          </a:ln>
        </p:spPr>
      </p:pic>
      <p:pic>
        <p:nvPicPr>
          <p:cNvPr id="131" name="Image" descr="Image"/>
          <p:cNvPicPr>
            <a:picLocks noChangeAspect="1"/>
          </p:cNvPicPr>
          <p:nvPr/>
        </p:nvPicPr>
        <p:blipFill>
          <a:blip r:embed="rId4">
            <a:extLst/>
          </a:blip>
          <a:stretch>
            <a:fillRect/>
          </a:stretch>
        </p:blipFill>
        <p:spPr>
          <a:xfrm>
            <a:off x="11629599" y="7879981"/>
            <a:ext cx="3962743" cy="3190133"/>
          </a:xfrm>
          <a:prstGeom prst="rect">
            <a:avLst/>
          </a:prstGeom>
          <a:ln w="12700">
            <a:miter lim="400000"/>
          </a:ln>
        </p:spPr>
      </p:pic>
      <p:pic>
        <p:nvPicPr>
          <p:cNvPr id="132" name="Image" descr="Image"/>
          <p:cNvPicPr>
            <a:picLocks noChangeAspect="1"/>
          </p:cNvPicPr>
          <p:nvPr/>
        </p:nvPicPr>
        <p:blipFill>
          <a:blip r:embed="rId5">
            <a:extLst/>
          </a:blip>
          <a:srcRect l="0" t="2453" r="0" b="0"/>
          <a:stretch>
            <a:fillRect/>
          </a:stretch>
        </p:blipFill>
        <p:spPr>
          <a:xfrm>
            <a:off x="17167183" y="7580891"/>
            <a:ext cx="5311739" cy="388605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Inclined Plane Experiment"/>
          <p:cNvSpPr txBox="1"/>
          <p:nvPr>
            <p:ph type="title"/>
          </p:nvPr>
        </p:nvSpPr>
        <p:spPr>
          <a:prstGeom prst="rect">
            <a:avLst/>
          </a:prstGeom>
        </p:spPr>
        <p:txBody>
          <a:bodyPr/>
          <a:lstStyle/>
          <a:p>
            <a:pPr/>
            <a:r>
              <a:t>Inclined Plane Experiment</a:t>
            </a:r>
          </a:p>
        </p:txBody>
      </p:sp>
      <p:pic>
        <p:nvPicPr>
          <p:cNvPr id="135" name="ezgif.com-crop.gif" descr="ezgif.com-crop.gif"/>
          <p:cNvPicPr>
            <a:picLocks noChangeAspect="0"/>
          </p:cNvPicPr>
          <p:nvPr/>
        </p:nvPicPr>
        <p:blipFill>
          <a:blip r:embed="rId2">
            <a:extLst/>
          </a:blip>
          <a:stretch>
            <a:fillRect/>
          </a:stretch>
        </p:blipFill>
        <p:spPr>
          <a:xfrm>
            <a:off x="1820301" y="5015248"/>
            <a:ext cx="20743398" cy="5463504"/>
          </a:xfrm>
          <a:prstGeom prst="rect">
            <a:avLst/>
          </a:prstGeom>
          <a:ln w="12700">
            <a:miter lim="400000"/>
          </a:ln>
        </p:spPr>
      </p:pic>
      <p:sp>
        <p:nvSpPr>
          <p:cNvPr id="136" name="*I changed the speed of the animation for us to see the motion of the ball"/>
          <p:cNvSpPr txBox="1"/>
          <p:nvPr/>
        </p:nvSpPr>
        <p:spPr>
          <a:xfrm>
            <a:off x="11624388" y="12852400"/>
            <a:ext cx="12521566"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*I changed the speed of the animation for us to see the motion of the ball</a:t>
            </a:r>
          </a:p>
        </p:txBody>
      </p:sp>
      <p:pic>
        <p:nvPicPr>
          <p:cNvPr id="137" name="roi1.png" descr="roi1.png"/>
          <p:cNvPicPr>
            <a:picLocks noChangeAspect="1"/>
          </p:cNvPicPr>
          <p:nvPr/>
        </p:nvPicPr>
        <p:blipFill>
          <a:blip r:embed="rId3">
            <a:extLst/>
          </a:blip>
          <a:stretch>
            <a:fillRect/>
          </a:stretch>
        </p:blipFill>
        <p:spPr>
          <a:xfrm>
            <a:off x="4622800" y="11347805"/>
            <a:ext cx="1397001" cy="1277258"/>
          </a:xfrm>
          <a:prstGeom prst="rect">
            <a:avLst/>
          </a:prstGeom>
          <a:ln w="12700">
            <a:miter lim="400000"/>
          </a:ln>
        </p:spPr>
      </p:pic>
      <p:pic>
        <p:nvPicPr>
          <p:cNvPr id="138" name="roi2.png" descr="roi2.png"/>
          <p:cNvPicPr>
            <a:picLocks noChangeAspect="1"/>
          </p:cNvPicPr>
          <p:nvPr/>
        </p:nvPicPr>
        <p:blipFill>
          <a:blip r:embed="rId4">
            <a:extLst/>
          </a:blip>
          <a:stretch>
            <a:fillRect/>
          </a:stretch>
        </p:blipFill>
        <p:spPr>
          <a:xfrm>
            <a:off x="6711163" y="11332154"/>
            <a:ext cx="1402028" cy="1308560"/>
          </a:xfrm>
          <a:prstGeom prst="rect">
            <a:avLst/>
          </a:prstGeom>
          <a:ln w="12700">
            <a:miter lim="400000"/>
          </a:ln>
        </p:spPr>
      </p:pic>
      <p:sp>
        <p:nvSpPr>
          <p:cNvPr id="139" name="ROI for clear and blurry balls"/>
          <p:cNvSpPr txBox="1"/>
          <p:nvPr/>
        </p:nvSpPr>
        <p:spPr>
          <a:xfrm>
            <a:off x="3843551" y="13117422"/>
            <a:ext cx="531952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ROI for clear and blurry balls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Inclined Plane Experiment"/>
          <p:cNvSpPr txBox="1"/>
          <p:nvPr>
            <p:ph type="title"/>
          </p:nvPr>
        </p:nvSpPr>
        <p:spPr>
          <a:prstGeom prst="rect">
            <a:avLst/>
          </a:prstGeom>
        </p:spPr>
        <p:txBody>
          <a:bodyPr/>
          <a:lstStyle/>
          <a:p>
            <a:pPr/>
            <a:r>
              <a:t>Inclined Plane Experiment</a:t>
            </a:r>
          </a:p>
        </p:txBody>
      </p:sp>
      <p:sp>
        <p:nvSpPr>
          <p:cNvPr id="142" name="What I did first was create two calibration curves (for x and y) since the ball rolling on an inclined plane has both x and y displacements. Using the calibration curves, I was able to get the actual x and y displacement of the ball. Now using that I can find the velocity on both the x- and y-axes. And after finding the vx and vy, I used Pythagorean theorem to find the velocity of the ball along the direction of the inclined plane. To solve for the acceleration due to gravity I created a plot of the y-displacement of the ball, or h, versus v2 based on the equation:…"/>
          <p:cNvSpPr txBox="1"/>
          <p:nvPr>
            <p:ph type="body" idx="1"/>
          </p:nvPr>
        </p:nvSpPr>
        <p:spPr>
          <a:xfrm>
            <a:off x="1689100" y="3149600"/>
            <a:ext cx="15677561" cy="9296400"/>
          </a:xfrm>
          <a:prstGeom prst="rect">
            <a:avLst/>
          </a:prstGeom>
        </p:spPr>
        <p:txBody>
          <a:bodyPr anchor="t"/>
          <a:lstStyle/>
          <a:p>
            <a:pPr lvl="8" marL="0" indent="0" algn="just" defTabSz="726440">
              <a:spcBef>
                <a:spcPts val="5100"/>
              </a:spcBef>
              <a:buSzTx/>
              <a:buNone/>
              <a:defRPr sz="4224"/>
            </a:pPr>
            <a:r>
              <a:t>What I did first was create two calibration curves (for x and y) since the ball rolling on an inclined plane has both x and y displacements. Using the calibration curves, I was able to get the actual x and y displacement of the ball. Now using that I can find the velocity on both the x- and y-axes. And after finding the v</a:t>
            </a:r>
            <a:r>
              <a:rPr baseline="-5999"/>
              <a:t>x</a:t>
            </a:r>
            <a:r>
              <a:t> and v</a:t>
            </a:r>
            <a:r>
              <a:rPr baseline="-5999"/>
              <a:t>y</a:t>
            </a:r>
            <a:r>
              <a:t>, I used Pythagorean theorem to find the velocity of the ball along the direction of the inclined plane. To solve for the acceleration due to gravity I created a plot of the y-displacement of the ball, or </a:t>
            </a:r>
            <a:r>
              <a:rPr i="1"/>
              <a:t>h</a:t>
            </a:r>
            <a:r>
              <a:t>, versus v</a:t>
            </a:r>
            <a:r>
              <a:rPr baseline="31999"/>
              <a:t>2</a:t>
            </a:r>
            <a:r>
              <a:t> based on the equation:</a:t>
            </a:r>
          </a:p>
          <a:p>
            <a:pPr lvl="8" marL="0" indent="0" algn="ctr" defTabSz="726440">
              <a:spcBef>
                <a:spcPts val="5100"/>
              </a:spcBef>
              <a:buSzTx/>
              <a:buNone/>
              <a:defRPr sz="4224"/>
            </a:pPr>
            <a14:m>
              <m:oMathPara>
                <m:oMathParaPr>
                  <m:jc m:val="center"/>
                </m:oMathParaPr>
                <m:oMath>
                  <m:sSup>
                    <m:e>
                      <m:r>
                        <a:rPr xmlns:a="http://schemas.openxmlformats.org/drawingml/2006/main" sz="5150" i="1">
                          <a:solidFill>
                            <a:srgbClr val="000000"/>
                          </a:solidFill>
                          <a:latin typeface="Cambria Math" panose="02040503050406030204" pitchFamily="18" charset="0"/>
                        </a:rPr>
                        <m:t>v</m:t>
                      </m:r>
                    </m:e>
                    <m:sup>
                      <m:r>
                        <a:rPr xmlns:a="http://schemas.openxmlformats.org/drawingml/2006/main" sz="5150" i="1">
                          <a:solidFill>
                            <a:srgbClr val="000000"/>
                          </a:solidFill>
                          <a:latin typeface="Cambria Math" panose="02040503050406030204" pitchFamily="18" charset="0"/>
                        </a:rPr>
                        <m:t>2</m:t>
                      </m:r>
                    </m:sup>
                  </m:sSup>
                  <m:r>
                    <a:rPr xmlns:a="http://schemas.openxmlformats.org/drawingml/2006/main" sz="5150" i="1">
                      <a:solidFill>
                        <a:srgbClr val="000000"/>
                      </a:solidFill>
                      <a:latin typeface="Cambria Math" panose="02040503050406030204" pitchFamily="18" charset="0"/>
                    </a:rPr>
                    <m:t>=</m:t>
                  </m:r>
                  <m:f>
                    <m:fPr>
                      <m:ctrlPr>
                        <a:rPr xmlns:a="http://schemas.openxmlformats.org/drawingml/2006/main" sz="5150" i="1">
                          <a:solidFill>
                            <a:srgbClr val="000000"/>
                          </a:solidFill>
                          <a:latin typeface="Cambria Math" panose="02040503050406030204" pitchFamily="18" charset="0"/>
                        </a:rPr>
                      </m:ctrlPr>
                      <m:type m:val="bar"/>
                    </m:fPr>
                    <m:num>
                      <m:r>
                        <a:rPr xmlns:a="http://schemas.openxmlformats.org/drawingml/2006/main" sz="5150" i="1">
                          <a:solidFill>
                            <a:srgbClr val="000000"/>
                          </a:solidFill>
                          <a:latin typeface="Cambria Math" panose="02040503050406030204" pitchFamily="18" charset="0"/>
                        </a:rPr>
                        <m:t>4</m:t>
                      </m:r>
                    </m:num>
                    <m:den>
                      <m:r>
                        <a:rPr xmlns:a="http://schemas.openxmlformats.org/drawingml/2006/main" sz="5150" i="1">
                          <a:solidFill>
                            <a:srgbClr val="000000"/>
                          </a:solidFill>
                          <a:latin typeface="Cambria Math" panose="02040503050406030204" pitchFamily="18" charset="0"/>
                        </a:rPr>
                        <m:t>3</m:t>
                      </m:r>
                    </m:den>
                  </m:f>
                  <m:r>
                    <a:rPr xmlns:a="http://schemas.openxmlformats.org/drawingml/2006/main" sz="5150" i="1">
                      <a:solidFill>
                        <a:srgbClr val="000000"/>
                      </a:solidFill>
                      <a:latin typeface="Cambria Math" panose="02040503050406030204" pitchFamily="18" charset="0"/>
                    </a:rPr>
                    <m:t>g</m:t>
                  </m:r>
                  <m:r>
                    <a:rPr xmlns:a="http://schemas.openxmlformats.org/drawingml/2006/main" sz="5150" i="1">
                      <a:solidFill>
                        <a:srgbClr val="000000"/>
                      </a:solidFill>
                      <a:latin typeface="Cambria Math" panose="02040503050406030204" pitchFamily="18" charset="0"/>
                    </a:rPr>
                    <m:t>h</m:t>
                  </m:r>
                </m:oMath>
              </m:oMathPara>
            </a14:m>
          </a:p>
          <a:p>
            <a:pPr lvl="8" marL="0" indent="0" algn="just" defTabSz="726440">
              <a:spcBef>
                <a:spcPts val="5100"/>
              </a:spcBef>
              <a:buSzTx/>
              <a:buNone/>
              <a:defRPr sz="4224"/>
            </a:pPr>
            <a:r>
              <a:t>The equation above is true for rolling without slipping problems.</a:t>
            </a:r>
          </a:p>
        </p:txBody>
      </p:sp>
      <p:pic>
        <p:nvPicPr>
          <p:cNvPr id="143" name="Image" descr="Image"/>
          <p:cNvPicPr>
            <a:picLocks noChangeAspect="1"/>
          </p:cNvPicPr>
          <p:nvPr/>
        </p:nvPicPr>
        <p:blipFill>
          <a:blip r:embed="rId2">
            <a:extLst/>
          </a:blip>
          <a:stretch>
            <a:fillRect/>
          </a:stretch>
        </p:blipFill>
        <p:spPr>
          <a:xfrm>
            <a:off x="17874728" y="2296073"/>
            <a:ext cx="6140738" cy="11003454"/>
          </a:xfrm>
          <a:prstGeom prst="rect">
            <a:avLst/>
          </a:prstGeom>
          <a:ln w="12700">
            <a:miter lim="400000"/>
          </a:ln>
        </p:spPr>
      </p:pic>
      <p:sp>
        <p:nvSpPr>
          <p:cNvPr id="144" name="Source: https://www.khanacademy.org/science/ap-physics-1/ap-torque-angular-momentum/rotational-kinetic-energy-ap/v/rolling-without-slipping-problems?fbclid=IwAR2M0j92XHRniuJO5UFPj6i7ffUhmi-fwXu4HiHHUfePn3GCLtl5Bbunx8M"/>
          <p:cNvSpPr txBox="1"/>
          <p:nvPr/>
        </p:nvSpPr>
        <p:spPr>
          <a:xfrm>
            <a:off x="1680501" y="12818448"/>
            <a:ext cx="15958660" cy="729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vl1pPr>
          </a:lstStyle>
          <a:p>
            <a:pPr/>
            <a:r>
              <a:t>Source: https://www.khanacademy.org/science/ap-physics-1/ap-torque-angular-momentum/rotational-kinetic-energy-ap/v/rolling-without-slipping-problems?fbclid=IwAR2M0j92XHRniuJO5UFPj6i7ffUhmi-fwXu4HiHHUfePn3GCLtl5Bbunx8M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Inclined Plane Experiment"/>
          <p:cNvSpPr txBox="1"/>
          <p:nvPr>
            <p:ph type="title"/>
          </p:nvPr>
        </p:nvSpPr>
        <p:spPr>
          <a:prstGeom prst="rect">
            <a:avLst/>
          </a:prstGeom>
        </p:spPr>
        <p:txBody>
          <a:bodyPr/>
          <a:lstStyle/>
          <a:p>
            <a:pPr/>
            <a:r>
              <a:t>Inclined Plane Experiment</a:t>
            </a:r>
          </a:p>
        </p:txBody>
      </p:sp>
      <p:sp>
        <p:nvSpPr>
          <p:cNvPr id="147" name="Equating the slope of the fitted curve to  , we can now find the experimental value of g which is now equal to -8.018 m/s2, which deviated to the theoretical by 18.2%."/>
          <p:cNvSpPr txBox="1"/>
          <p:nvPr>
            <p:ph type="body" sz="half" idx="1"/>
          </p:nvPr>
        </p:nvSpPr>
        <p:spPr>
          <a:xfrm>
            <a:off x="1689100" y="3149600"/>
            <a:ext cx="11916107" cy="9296400"/>
          </a:xfrm>
          <a:prstGeom prst="rect">
            <a:avLst/>
          </a:prstGeom>
        </p:spPr>
        <p:txBody>
          <a:bodyPr/>
          <a:lstStyle/>
          <a:p>
            <a:pPr marL="0" indent="0" algn="just">
              <a:buSzTx/>
              <a:buNone/>
              <a:defRPr sz="4600"/>
            </a:pPr>
            <a:r>
              <a:t>Equating the slope of the fitted curve to </a:t>
            </a:r>
            <a14:m>
              <m:oMath>
                <m:f>
                  <m:fPr>
                    <m:ctrlPr>
                      <a:rPr xmlns:a="http://schemas.openxmlformats.org/drawingml/2006/main" sz="5600" i="1">
                        <a:solidFill>
                          <a:srgbClr val="000000"/>
                        </a:solidFill>
                        <a:latin typeface="Cambria Math" panose="02040503050406030204" pitchFamily="18" charset="0"/>
                      </a:rPr>
                    </m:ctrlPr>
                    <m:type m:val="bar"/>
                  </m:fPr>
                  <m:num>
                    <m:r>
                      <a:rPr xmlns:a="http://schemas.openxmlformats.org/drawingml/2006/main" sz="5600" i="1">
                        <a:solidFill>
                          <a:srgbClr val="000000"/>
                        </a:solidFill>
                        <a:latin typeface="Cambria Math" panose="02040503050406030204" pitchFamily="18" charset="0"/>
                      </a:rPr>
                      <m:t>4</m:t>
                    </m:r>
                  </m:num>
                  <m:den>
                    <m:r>
                      <a:rPr xmlns:a="http://schemas.openxmlformats.org/drawingml/2006/main" sz="5600" i="1">
                        <a:solidFill>
                          <a:srgbClr val="000000"/>
                        </a:solidFill>
                        <a:latin typeface="Cambria Math" panose="02040503050406030204" pitchFamily="18" charset="0"/>
                      </a:rPr>
                      <m:t>3</m:t>
                    </m:r>
                  </m:den>
                </m:f>
                <m:r>
                  <a:rPr xmlns:a="http://schemas.openxmlformats.org/drawingml/2006/main" sz="5600" i="1">
                    <a:solidFill>
                      <a:srgbClr val="000000"/>
                    </a:solidFill>
                    <a:latin typeface="Cambria Math" panose="02040503050406030204" pitchFamily="18" charset="0"/>
                  </a:rPr>
                  <m:t>g</m:t>
                </m:r>
              </m:oMath>
            </a14:m>
            <a:r>
              <a:t>, we can now find the experimental value of </a:t>
            </a:r>
            <a:r>
              <a:rPr i="1"/>
              <a:t>g</a:t>
            </a:r>
            <a:r>
              <a:t> which is now equal to -8.018 m/s</a:t>
            </a:r>
            <a:r>
              <a:rPr baseline="31999"/>
              <a:t>2</a:t>
            </a:r>
            <a:r>
              <a:t>, which deviated to the theoretical by 18.2%.</a:t>
            </a:r>
          </a:p>
        </p:txBody>
      </p:sp>
      <p:pic>
        <p:nvPicPr>
          <p:cNvPr id="148" name="gravity_inclined.png" descr="gravity_inclined.png"/>
          <p:cNvPicPr>
            <a:picLocks noChangeAspect="1"/>
          </p:cNvPicPr>
          <p:nvPr/>
        </p:nvPicPr>
        <p:blipFill>
          <a:blip r:embed="rId2">
            <a:extLst/>
          </a:blip>
          <a:stretch>
            <a:fillRect/>
          </a:stretch>
        </p:blipFill>
        <p:spPr>
          <a:xfrm>
            <a:off x="13688293" y="2888973"/>
            <a:ext cx="10145492" cy="971605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endulum Experiment"/>
          <p:cNvSpPr txBox="1"/>
          <p:nvPr>
            <p:ph type="title"/>
          </p:nvPr>
        </p:nvSpPr>
        <p:spPr>
          <a:prstGeom prst="rect">
            <a:avLst/>
          </a:prstGeom>
        </p:spPr>
        <p:txBody>
          <a:bodyPr/>
          <a:lstStyle/>
          <a:p>
            <a:pPr/>
            <a:r>
              <a:t>Pendulum Experiment</a:t>
            </a:r>
          </a:p>
        </p:txBody>
      </p:sp>
      <p:pic>
        <p:nvPicPr>
          <p:cNvPr id="151" name="pendulum_final.gif" descr="pendulum_final.gif"/>
          <p:cNvPicPr>
            <a:picLocks noChangeAspect="0"/>
          </p:cNvPicPr>
          <p:nvPr/>
        </p:nvPicPr>
        <p:blipFill>
          <a:blip r:embed="rId2">
            <a:extLst/>
          </a:blip>
          <a:stretch>
            <a:fillRect/>
          </a:stretch>
        </p:blipFill>
        <p:spPr>
          <a:xfrm>
            <a:off x="1036535" y="4651358"/>
            <a:ext cx="22310930" cy="6191284"/>
          </a:xfrm>
          <a:prstGeom prst="rect">
            <a:avLst/>
          </a:prstGeom>
          <a:ln w="12700">
            <a:miter lim="400000"/>
          </a:ln>
        </p:spPr>
      </p:pic>
      <p:sp>
        <p:nvSpPr>
          <p:cNvPr id="152" name="*I changed the speed of the animation for us to see the motion of the ball"/>
          <p:cNvSpPr txBox="1"/>
          <p:nvPr/>
        </p:nvSpPr>
        <p:spPr>
          <a:xfrm>
            <a:off x="11624387" y="12852399"/>
            <a:ext cx="12521566"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vl1pPr>
          </a:lstStyle>
          <a:p>
            <a:pPr/>
            <a:r>
              <a:t>*I changed the speed of the animation for us to see the motion of the ball</a:t>
            </a:r>
          </a:p>
        </p:txBody>
      </p:sp>
      <p:sp>
        <p:nvSpPr>
          <p:cNvPr id="153" name="ROI for both clear and blurry balls"/>
          <p:cNvSpPr txBox="1"/>
          <p:nvPr/>
        </p:nvSpPr>
        <p:spPr>
          <a:xfrm>
            <a:off x="3377778" y="13117423"/>
            <a:ext cx="625106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ROI for both clear and blurry balls</a:t>
            </a:r>
          </a:p>
        </p:txBody>
      </p:sp>
      <p:pic>
        <p:nvPicPr>
          <p:cNvPr id="154" name="roi.png" descr="roi.png"/>
          <p:cNvPicPr>
            <a:picLocks noChangeAspect="1"/>
          </p:cNvPicPr>
          <p:nvPr/>
        </p:nvPicPr>
        <p:blipFill>
          <a:blip r:embed="rId3">
            <a:extLst/>
          </a:blip>
          <a:stretch>
            <a:fillRect/>
          </a:stretch>
        </p:blipFill>
        <p:spPr>
          <a:xfrm>
            <a:off x="5640628" y="11059699"/>
            <a:ext cx="1268885" cy="184066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endulum Experiment"/>
          <p:cNvSpPr txBox="1"/>
          <p:nvPr>
            <p:ph type="title"/>
          </p:nvPr>
        </p:nvSpPr>
        <p:spPr>
          <a:prstGeom prst="rect">
            <a:avLst/>
          </a:prstGeom>
        </p:spPr>
        <p:txBody>
          <a:bodyPr/>
          <a:lstStyle/>
          <a:p>
            <a:pPr/>
            <a:r>
              <a:t>Pendulum Experiment</a:t>
            </a:r>
          </a:p>
        </p:txBody>
      </p:sp>
      <p:sp>
        <p:nvSpPr>
          <p:cNvPr id="157" name="In this experiment, since we assumed a simple pendulum, I only need to find the average period of the pendulum. I was able to do that by plotting the displacement along the x-axis (which turned out to be a sine wave which is predicted) and searching for the points where the ball reached its original position. Since we already measured the length of the string (0.4765 m), it is now just a matter of plugging the values of Tave (period) of string length (L) to the equation:…"/>
          <p:cNvSpPr txBox="1"/>
          <p:nvPr>
            <p:ph type="body" sz="half" idx="1"/>
          </p:nvPr>
        </p:nvSpPr>
        <p:spPr>
          <a:xfrm>
            <a:off x="1689100" y="3149600"/>
            <a:ext cx="12766693" cy="9296401"/>
          </a:xfrm>
          <a:prstGeom prst="rect">
            <a:avLst/>
          </a:prstGeom>
        </p:spPr>
        <p:txBody>
          <a:bodyPr anchor="t"/>
          <a:lstStyle/>
          <a:p>
            <a:pPr marL="0" indent="0" algn="just" defTabSz="685165">
              <a:spcBef>
                <a:spcPts val="4800"/>
              </a:spcBef>
              <a:buSzTx/>
              <a:buNone/>
              <a:defRPr sz="3984"/>
            </a:pPr>
            <a:r>
              <a:t>In this experiment, since we assumed a simple pendulum, I only need to find the average period of the pendulum. I was able to do that by plotting the displacement along the x-axis (which turned out to be a sine wave which is predicted) and searching for the points where the ball reached its original position. Since we already measured the length of the string (0.4765 m), it is now just a matter of plugging the values of T</a:t>
            </a:r>
            <a:r>
              <a:rPr baseline="-5999"/>
              <a:t>ave</a:t>
            </a:r>
            <a:r>
              <a:t> (period) of string length (L) to the equation:</a:t>
            </a:r>
          </a:p>
          <a:p>
            <a:pPr marL="0" indent="0" algn="ctr" defTabSz="685165">
              <a:spcBef>
                <a:spcPts val="4800"/>
              </a:spcBef>
              <a:buSzTx/>
              <a:buNone/>
              <a:defRPr sz="3984"/>
            </a:pPr>
            <a14:m>
              <m:oMathPara>
                <m:oMathParaPr>
                  <m:jc m:val="center"/>
                </m:oMathParaPr>
                <m:oMath>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4</m:t>
                      </m:r>
                      <m:sSup>
                        <m:e>
                          <m:r>
                            <a:rPr xmlns:a="http://schemas.openxmlformats.org/drawingml/2006/main" sz="4800" i="1">
                              <a:solidFill>
                                <a:srgbClr val="000000"/>
                              </a:solidFill>
                              <a:latin typeface="Cambria Math" panose="02040503050406030204" pitchFamily="18" charset="0"/>
                            </a:rPr>
                            <m:t>π</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L</m:t>
                      </m:r>
                    </m:num>
                    <m:den>
                      <m:sSup>
                        <m:e>
                          <m:sSub>
                            <m:e>
                              <m:r>
                                <a:rPr xmlns:a="http://schemas.openxmlformats.org/drawingml/2006/main" sz="4800" i="1">
                                  <a:solidFill>
                                    <a:srgbClr val="000000"/>
                                  </a:solidFill>
                                  <a:latin typeface="Cambria Math" panose="02040503050406030204" pitchFamily="18" charset="0"/>
                                </a:rPr>
                                <m:t>T</m:t>
                              </m:r>
                            </m:e>
                            <m:sub>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e</m:t>
                              </m:r>
                            </m:sub>
                          </m:sSub>
                        </m:e>
                        <m:sup>
                          <m:r>
                            <a:rPr xmlns:a="http://schemas.openxmlformats.org/drawingml/2006/main" sz="4800" i="1">
                              <a:solidFill>
                                <a:srgbClr val="000000"/>
                              </a:solidFill>
                              <a:latin typeface="Cambria Math" panose="02040503050406030204" pitchFamily="18" charset="0"/>
                            </a:rPr>
                            <m:t>2</m:t>
                          </m:r>
                        </m:sup>
                      </m:sSup>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9.75</m:t>
                  </m:r>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s</m:t>
                      </m:r>
                    </m:e>
                    <m:sup>
                      <m:r>
                        <a:rPr xmlns:a="http://schemas.openxmlformats.org/drawingml/2006/main" sz="4800" i="1">
                          <a:solidFill>
                            <a:srgbClr val="000000"/>
                          </a:solidFill>
                          <a:latin typeface="Cambria Math" panose="02040503050406030204" pitchFamily="18" charset="0"/>
                        </a:rPr>
                        <m:t>2</m:t>
                      </m:r>
                    </m:sup>
                  </m:sSup>
                </m:oMath>
              </m:oMathPara>
            </a14:m>
          </a:p>
          <a:p>
            <a:pPr marL="0" indent="0" defTabSz="685165">
              <a:spcBef>
                <a:spcPts val="4800"/>
              </a:spcBef>
              <a:buSzTx/>
              <a:buNone/>
              <a:defRPr sz="3984"/>
            </a:pPr>
            <a:r>
              <a:t>This value of g has a percent error of just 0.48%! </a:t>
            </a:r>
          </a:p>
        </p:txBody>
      </p:sp>
      <p:pic>
        <p:nvPicPr>
          <p:cNvPr id="158" name="pendulum_time.png" descr="pendulum_time.png"/>
          <p:cNvPicPr>
            <a:picLocks noChangeAspect="1"/>
          </p:cNvPicPr>
          <p:nvPr/>
        </p:nvPicPr>
        <p:blipFill>
          <a:blip r:embed="rId2">
            <a:extLst/>
          </a:blip>
          <a:stretch>
            <a:fillRect/>
          </a:stretch>
        </p:blipFill>
        <p:spPr>
          <a:xfrm>
            <a:off x="14747306" y="3189538"/>
            <a:ext cx="9478100" cy="9013324"/>
          </a:xfrm>
          <a:prstGeom prst="rect">
            <a:avLst/>
          </a:prstGeom>
          <a:ln w="12700">
            <a:miter lim="400000"/>
          </a:ln>
        </p:spPr>
      </p:pic>
      <p:sp>
        <p:nvSpPr>
          <p:cNvPr id="159" name="Tave = 1.39 s"/>
          <p:cNvSpPr txBox="1"/>
          <p:nvPr/>
        </p:nvSpPr>
        <p:spPr>
          <a:xfrm>
            <a:off x="17751789" y="12518367"/>
            <a:ext cx="346913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4800"/>
            </a:pPr>
            <a:r>
              <a:t>T</a:t>
            </a:r>
            <a:r>
              <a:rPr baseline="-5999"/>
              <a:t>ave</a:t>
            </a:r>
            <a:r>
              <a:t> = 1.39 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Discussion of results"/>
          <p:cNvSpPr txBox="1"/>
          <p:nvPr>
            <p:ph type="title"/>
          </p:nvPr>
        </p:nvSpPr>
        <p:spPr>
          <a:prstGeom prst="rect">
            <a:avLst/>
          </a:prstGeom>
        </p:spPr>
        <p:txBody>
          <a:bodyPr/>
          <a:lstStyle/>
          <a:p>
            <a:pPr/>
            <a:r>
              <a:t>Discussion of results</a:t>
            </a:r>
          </a:p>
        </p:txBody>
      </p:sp>
      <p:sp>
        <p:nvSpPr>
          <p:cNvPr id="162" name="Comparing the two experiments that we did, I noticed that the pendulum experiment yielded better results. The pendulum experiment is one of the simplest type of physics experiment because you only need a ball and a string. Also, a few post-processing was needed which reduced the probable causes of error. We only looked at the x displacement compared to the inclined plane where we have to look at the both axes. Another reason why the inclined plane experiment did not perform well is we assumed that the plane we used have no friction. The tennis ball that we used was rough so for sure friction is present and possibly not negligible, which could have had an effect on the velocity of the ball.…"/>
          <p:cNvSpPr txBox="1"/>
          <p:nvPr>
            <p:ph type="body" idx="1"/>
          </p:nvPr>
        </p:nvSpPr>
        <p:spPr>
          <a:prstGeom prst="rect">
            <a:avLst/>
          </a:prstGeom>
        </p:spPr>
        <p:txBody>
          <a:bodyPr anchor="t"/>
          <a:lstStyle/>
          <a:p>
            <a:pPr marL="0" indent="0" algn="just" defTabSz="800735">
              <a:spcBef>
                <a:spcPts val="5700"/>
              </a:spcBef>
              <a:buSzTx/>
              <a:buNone/>
              <a:defRPr sz="4656"/>
            </a:pPr>
            <a:r>
              <a:t>Comparing the two experiments that we did, I noticed that the pendulum experiment yielded better results. The pendulum experiment is one of the simplest type of physics experiment because you only need a ball and a string. Also, a few post-processing was needed which reduced the probable causes of error. We only looked at the x displacement compared to the inclined plane where we have to look at the both axes. Another reason why the inclined plane experiment did not perform well is we assumed that the plane we used have no friction. The tennis ball that we used was rough so for sure friction is present and possibly not negligible, which could have had an effect on the velocity of the ball.</a:t>
            </a:r>
          </a:p>
          <a:p>
            <a:pPr marL="0" indent="0" algn="just" defTabSz="800735">
              <a:spcBef>
                <a:spcPts val="5700"/>
              </a:spcBef>
              <a:buSzTx/>
              <a:buNone/>
              <a:defRPr sz="4656"/>
            </a:pPr>
            <a:r>
              <a:t>Score: 12/10 [did 2 experiments and was able to utilize everything learned in class]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